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1" r:id="rId3"/>
    <p:sldId id="262" r:id="rId4"/>
    <p:sldId id="26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2" d="100"/>
          <a:sy n="112" d="100"/>
        </p:scale>
        <p:origin x="55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BA5EF785-E0A7-4496-A5BA-49B0156F2628}"/>
              </a:ext>
            </a:extLst>
          </p:cNvPr>
          <p:cNvSpPr>
            <a:spLocks noGrp="1"/>
          </p:cNvSpPr>
          <p:nvPr>
            <p:ph type="dt" sz="half" idx="10"/>
          </p:nvPr>
        </p:nvSpPr>
        <p:spPr>
          <a:xfrm>
            <a:off x="8964706" y="6433202"/>
            <a:ext cx="2426446" cy="367841"/>
          </a:xfrm>
        </p:spPr>
        <p:txBody>
          <a:bodyPr/>
          <a:lstStyle/>
          <a:p>
            <a:fld id="{32637B58-87C1-446D-BDA9-B06F4BCF7782}" type="datetimeFigureOut">
              <a:rPr lang="en-US" smtClean="0"/>
              <a:t>4/22/2022</a:t>
            </a:fld>
            <a:endParaRPr lang="en-US"/>
          </a:p>
        </p:txBody>
      </p:sp>
      <p:sp>
        <p:nvSpPr>
          <p:cNvPr id="5" name="Footer Placeholder 4">
            <a:extLst>
              <a:ext uri="{FF2B5EF4-FFF2-40B4-BE49-F238E27FC236}">
                <a16:creationId xmlns:a16="http://schemas.microsoft.com/office/drawing/2014/main" xmlns="" id="{4742C627-38A1-4A14-8822-D8D33751C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EEBE346-5F34-48CD-8928-DA8567AEDD15}"/>
              </a:ext>
            </a:extLst>
          </p:cNvPr>
          <p:cNvSpPr>
            <a:spLocks noGrp="1"/>
          </p:cNvSpPr>
          <p:nvPr>
            <p:ph type="sldNum" sz="quarter" idx="12"/>
          </p:nvPr>
        </p:nvSpPr>
        <p:spPr>
          <a:xfrm>
            <a:off x="11391152" y="6433203"/>
            <a:ext cx="702781" cy="367842"/>
          </a:xfrm>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263708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EA4E7C3-7830-49F3-9F45-4B2F2B4CAC93}"/>
              </a:ext>
            </a:extLst>
          </p:cNvPr>
          <p:cNvSpPr>
            <a:spLocks noGrp="1"/>
          </p:cNvSpPr>
          <p:nvPr>
            <p:ph type="dt" sz="half" idx="10"/>
          </p:nvPr>
        </p:nvSpPr>
        <p:spPr/>
        <p:txBody>
          <a:bodyPr/>
          <a:lstStyle/>
          <a:p>
            <a:fld id="{32637B58-87C1-446D-BDA9-B06F4BCF7782}" type="datetimeFigureOut">
              <a:rPr lang="en-US" smtClean="0"/>
              <a:t>4/22/2022</a:t>
            </a:fld>
            <a:endParaRPr lang="en-US"/>
          </a:p>
        </p:txBody>
      </p:sp>
      <p:sp>
        <p:nvSpPr>
          <p:cNvPr id="5" name="Footer Placeholder 4">
            <a:extLst>
              <a:ext uri="{FF2B5EF4-FFF2-40B4-BE49-F238E27FC236}">
                <a16:creationId xmlns:a16="http://schemas.microsoft.com/office/drawing/2014/main" xmlns="" id="{1845E328-AD12-449C-BE6E-76DF005E8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F0F374F-390D-49D8-A7C8-5BEFA353234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2005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C50F530-2925-4F98-89EC-95C2EC4769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71A79366-3281-483D-8731-0D01B2B24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45ED8B2-BE7F-4417-8A8A-A95C8BB70827}"/>
              </a:ext>
            </a:extLst>
          </p:cNvPr>
          <p:cNvSpPr>
            <a:spLocks noGrp="1"/>
          </p:cNvSpPr>
          <p:nvPr>
            <p:ph type="dt" sz="half" idx="10"/>
          </p:nvPr>
        </p:nvSpPr>
        <p:spPr/>
        <p:txBody>
          <a:bodyPr/>
          <a:lstStyle/>
          <a:p>
            <a:fld id="{32637B58-87C1-446D-BDA9-B06F4BCF7782}" type="datetimeFigureOut">
              <a:rPr lang="en-US" smtClean="0"/>
              <a:t>4/22/2022</a:t>
            </a:fld>
            <a:endParaRPr lang="en-US"/>
          </a:p>
        </p:txBody>
      </p:sp>
      <p:sp>
        <p:nvSpPr>
          <p:cNvPr id="5" name="Footer Placeholder 4">
            <a:extLst>
              <a:ext uri="{FF2B5EF4-FFF2-40B4-BE49-F238E27FC236}">
                <a16:creationId xmlns:a16="http://schemas.microsoft.com/office/drawing/2014/main" xmlns="" id="{A01A0D96-671F-4A85-89C6-946624CB1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85BA434-2E32-4719-B45C-0490D685265D}"/>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25869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fld id="{32637B58-87C1-446D-BDA9-B06F4BCF7782}" type="datetimeFigureOut">
              <a:rPr lang="en-US" smtClean="0"/>
              <a:t>4/22/2022</a:t>
            </a:fld>
            <a:endParaRPr lang="en-US"/>
          </a:p>
        </p:txBody>
      </p:sp>
      <p:sp>
        <p:nvSpPr>
          <p:cNvPr id="5" name="Footer Placeholder 4">
            <a:extLst>
              <a:ext uri="{FF2B5EF4-FFF2-40B4-BE49-F238E27FC236}">
                <a16:creationId xmlns:a16="http://schemas.microsoft.com/office/drawing/2014/main" xmlns=""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xmlns=""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t>‹#›</a:t>
            </a:fld>
            <a:endParaRPr lang="en-US"/>
          </a:p>
        </p:txBody>
      </p:sp>
    </p:spTree>
    <p:extLst>
      <p:ext uri="{BB962C8B-B14F-4D97-AF65-F5344CB8AC3E}">
        <p14:creationId xmlns:p14="http://schemas.microsoft.com/office/powerpoint/2010/main" val="34695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B94588B-131A-42F3-B76C-62BD65E4806B}"/>
              </a:ext>
            </a:extLst>
          </p:cNvPr>
          <p:cNvSpPr>
            <a:spLocks noGrp="1"/>
          </p:cNvSpPr>
          <p:nvPr>
            <p:ph type="dt" sz="half" idx="10"/>
          </p:nvPr>
        </p:nvSpPr>
        <p:spPr/>
        <p:txBody>
          <a:bodyPr/>
          <a:lstStyle/>
          <a:p>
            <a:fld id="{32637B58-87C1-446D-BDA9-B06F4BCF7782}" type="datetimeFigureOut">
              <a:rPr lang="en-US" smtClean="0"/>
              <a:t>4/22/2022</a:t>
            </a:fld>
            <a:endParaRPr lang="en-US"/>
          </a:p>
        </p:txBody>
      </p:sp>
      <p:sp>
        <p:nvSpPr>
          <p:cNvPr id="5" name="Footer Placeholder 4">
            <a:extLst>
              <a:ext uri="{FF2B5EF4-FFF2-40B4-BE49-F238E27FC236}">
                <a16:creationId xmlns:a16="http://schemas.microsoft.com/office/drawing/2014/main" xmlns="" id="{E111AB28-20BD-4CD8-9840-985C3EDBA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753C85C-3801-46F0-A100-616F5F2F82E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110016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F920A70-D33B-4461-B74C-3F59ADB16141}"/>
              </a:ext>
            </a:extLst>
          </p:cNvPr>
          <p:cNvSpPr>
            <a:spLocks noGrp="1"/>
          </p:cNvSpPr>
          <p:nvPr>
            <p:ph sz="half" idx="1"/>
          </p:nvPr>
        </p:nvSpPr>
        <p:spPr>
          <a:xfrm>
            <a:off x="1408813" y="2163725"/>
            <a:ext cx="4610986"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1881BDF9-836E-431C-8EFA-417A9BEE9F4B}"/>
              </a:ext>
            </a:extLst>
          </p:cNvPr>
          <p:cNvSpPr>
            <a:spLocks noGrp="1"/>
          </p:cNvSpPr>
          <p:nvPr>
            <p:ph sz="half" idx="2"/>
          </p:nvPr>
        </p:nvSpPr>
        <p:spPr>
          <a:xfrm>
            <a:off x="6257260" y="2163725"/>
            <a:ext cx="4853763"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xmlns="" id="{7CBD9F59-B591-4E2F-899E-3CA78CE82D45}"/>
              </a:ext>
            </a:extLst>
          </p:cNvPr>
          <p:cNvSpPr>
            <a:spLocks noGrp="1"/>
          </p:cNvSpPr>
          <p:nvPr>
            <p:ph type="dt" sz="half" idx="10"/>
          </p:nvPr>
        </p:nvSpPr>
        <p:spPr/>
        <p:txBody>
          <a:bodyPr/>
          <a:lstStyle/>
          <a:p>
            <a:fld id="{32637B58-87C1-446D-BDA9-B06F4BCF7782}" type="datetimeFigureOut">
              <a:rPr lang="en-US" smtClean="0"/>
              <a:t>4/22/2022</a:t>
            </a:fld>
            <a:endParaRPr lang="en-US"/>
          </a:p>
        </p:txBody>
      </p:sp>
      <p:sp>
        <p:nvSpPr>
          <p:cNvPr id="6" name="Footer Placeholder 5">
            <a:extLst>
              <a:ext uri="{FF2B5EF4-FFF2-40B4-BE49-F238E27FC236}">
                <a16:creationId xmlns:a16="http://schemas.microsoft.com/office/drawing/2014/main" xmlns="" id="{046CFD12-B3EC-432C-B264-8AB571CAA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8F3CBBA-71B3-4857-80E7-525E89FD903F}"/>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21212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C51886-4F39-4E3E-948D-DBC73F267AED}"/>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AE85295-E4B5-4D75-954F-B07A2F4CABF8}"/>
              </a:ext>
            </a:extLst>
          </p:cNvPr>
          <p:cNvSpPr>
            <a:spLocks noGrp="1"/>
          </p:cNvSpPr>
          <p:nvPr>
            <p:ph sz="half" idx="2"/>
          </p:nvPr>
        </p:nvSpPr>
        <p:spPr>
          <a:xfrm>
            <a:off x="839788" y="2635623"/>
            <a:ext cx="5157787" cy="355403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C6A4064-2E0A-4FC3-837B-14EC0EF3A652}"/>
              </a:ext>
            </a:extLst>
          </p:cNvPr>
          <p:cNvSpPr>
            <a:spLocks noGrp="1"/>
          </p:cNvSpPr>
          <p:nvPr>
            <p:ph sz="quarter" idx="4"/>
          </p:nvPr>
        </p:nvSpPr>
        <p:spPr>
          <a:xfrm>
            <a:off x="6172200" y="2635623"/>
            <a:ext cx="5183188" cy="355404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8E3C169-8D29-4CC4-9581-748178F3C00A}"/>
              </a:ext>
            </a:extLst>
          </p:cNvPr>
          <p:cNvSpPr>
            <a:spLocks noGrp="1"/>
          </p:cNvSpPr>
          <p:nvPr>
            <p:ph type="dt" sz="half" idx="10"/>
          </p:nvPr>
        </p:nvSpPr>
        <p:spPr/>
        <p:txBody>
          <a:bodyPr/>
          <a:lstStyle/>
          <a:p>
            <a:fld id="{32637B58-87C1-446D-BDA9-B06F4BCF7782}" type="datetimeFigureOut">
              <a:rPr lang="en-US" smtClean="0"/>
              <a:t>4/22/2022</a:t>
            </a:fld>
            <a:endParaRPr lang="en-US"/>
          </a:p>
        </p:txBody>
      </p:sp>
      <p:sp>
        <p:nvSpPr>
          <p:cNvPr id="8" name="Footer Placeholder 7">
            <a:extLst>
              <a:ext uri="{FF2B5EF4-FFF2-40B4-BE49-F238E27FC236}">
                <a16:creationId xmlns:a16="http://schemas.microsoft.com/office/drawing/2014/main" xmlns="" id="{F14EC709-AAD9-475C-AC6A-943A8E872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20C0E3E-587D-46EB-AAF5-011C137B030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69556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1BDFF7A-EBD3-4FEB-8451-5D7355069117}"/>
              </a:ext>
            </a:extLst>
          </p:cNvPr>
          <p:cNvSpPr>
            <a:spLocks noGrp="1"/>
          </p:cNvSpPr>
          <p:nvPr>
            <p:ph type="dt" sz="half" idx="10"/>
          </p:nvPr>
        </p:nvSpPr>
        <p:spPr/>
        <p:txBody>
          <a:bodyPr/>
          <a:lstStyle/>
          <a:p>
            <a:fld id="{32637B58-87C1-446D-BDA9-B06F4BCF7782}" type="datetimeFigureOut">
              <a:rPr lang="en-US" smtClean="0"/>
              <a:t>4/22/2022</a:t>
            </a:fld>
            <a:endParaRPr lang="en-US"/>
          </a:p>
        </p:txBody>
      </p:sp>
      <p:sp>
        <p:nvSpPr>
          <p:cNvPr id="4" name="Footer Placeholder 3">
            <a:extLst>
              <a:ext uri="{FF2B5EF4-FFF2-40B4-BE49-F238E27FC236}">
                <a16:creationId xmlns:a16="http://schemas.microsoft.com/office/drawing/2014/main" xmlns="" id="{08F54A2D-2C4B-4E1D-AC16-E3B1F1DDB5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C11F373-DB96-4AEA-8E3E-7EDEA213DEEC}"/>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52157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A2485D4-41D3-4182-8DFE-2E0713EC0B8A}"/>
              </a:ext>
            </a:extLst>
          </p:cNvPr>
          <p:cNvSpPr>
            <a:spLocks noGrp="1"/>
          </p:cNvSpPr>
          <p:nvPr>
            <p:ph type="dt" sz="half" idx="10"/>
          </p:nvPr>
        </p:nvSpPr>
        <p:spPr/>
        <p:txBody>
          <a:bodyPr/>
          <a:lstStyle/>
          <a:p>
            <a:fld id="{32637B58-87C1-446D-BDA9-B06F4BCF7782}" type="datetimeFigureOut">
              <a:rPr lang="en-US" smtClean="0"/>
              <a:t>4/22/2022</a:t>
            </a:fld>
            <a:endParaRPr lang="en-US"/>
          </a:p>
        </p:txBody>
      </p:sp>
      <p:sp>
        <p:nvSpPr>
          <p:cNvPr id="3" name="Footer Placeholder 2">
            <a:extLst>
              <a:ext uri="{FF2B5EF4-FFF2-40B4-BE49-F238E27FC236}">
                <a16:creationId xmlns:a16="http://schemas.microsoft.com/office/drawing/2014/main" xmlns="" id="{C9753C5C-8415-4BF0-810D-A4C22F695E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545EBFEA-4321-48C4-9CA1-43517540C698}"/>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733828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4F1C41D-2A59-4512-8034-6DB705787D78}"/>
              </a:ext>
            </a:extLst>
          </p:cNvPr>
          <p:cNvSpPr>
            <a:spLocks noGrp="1"/>
          </p:cNvSpPr>
          <p:nvPr>
            <p:ph type="dt" sz="half" idx="10"/>
          </p:nvPr>
        </p:nvSpPr>
        <p:spPr/>
        <p:txBody>
          <a:bodyPr/>
          <a:lstStyle/>
          <a:p>
            <a:fld id="{32637B58-87C1-446D-BDA9-B06F4BCF7782}" type="datetimeFigureOut">
              <a:rPr lang="en-US" smtClean="0"/>
              <a:t>4/22/2022</a:t>
            </a:fld>
            <a:endParaRPr lang="en-US"/>
          </a:p>
        </p:txBody>
      </p:sp>
      <p:sp>
        <p:nvSpPr>
          <p:cNvPr id="6" name="Footer Placeholder 5">
            <a:extLst>
              <a:ext uri="{FF2B5EF4-FFF2-40B4-BE49-F238E27FC236}">
                <a16:creationId xmlns:a16="http://schemas.microsoft.com/office/drawing/2014/main" xmlns="" id="{BD85C494-778C-4EE6-9402-242E1CDD9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F5677B9-C338-4033-9AFE-B8B81C5D813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977714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7A87172-A64E-4C38-82ED-2A7050B0FB68}"/>
              </a:ext>
            </a:extLst>
          </p:cNvPr>
          <p:cNvSpPr>
            <a:spLocks noGrp="1"/>
          </p:cNvSpPr>
          <p:nvPr>
            <p:ph type="dt" sz="half" idx="10"/>
          </p:nvPr>
        </p:nvSpPr>
        <p:spPr/>
        <p:txBody>
          <a:bodyPr/>
          <a:lstStyle/>
          <a:p>
            <a:fld id="{32637B58-87C1-446D-BDA9-B06F4BCF7782}" type="datetimeFigureOut">
              <a:rPr lang="en-US" smtClean="0"/>
              <a:t>4/22/2022</a:t>
            </a:fld>
            <a:endParaRPr lang="en-US"/>
          </a:p>
        </p:txBody>
      </p:sp>
      <p:sp>
        <p:nvSpPr>
          <p:cNvPr id="6" name="Footer Placeholder 5">
            <a:extLst>
              <a:ext uri="{FF2B5EF4-FFF2-40B4-BE49-F238E27FC236}">
                <a16:creationId xmlns:a16="http://schemas.microsoft.com/office/drawing/2014/main" xmlns="" id="{BC0C3E24-28E2-4512-BEA0-DAEC5E846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1F04F0D-DA84-434D-B136-BEE9FD80AB9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647360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xmlns="" id="{7A08E557-10DB-421A-876E-1AE58F8E07C4}"/>
              </a:ext>
            </a:extLst>
          </p:cNvPr>
          <p:cNvSpPr/>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xmlns="" id="{EC2EBCA0-8609-4F35-8CA7-7AD35FDACD73}"/>
              </a:ext>
            </a:extLst>
          </p:cNvPr>
          <p:cNvSpPr>
            <a:spLocks noGrp="1"/>
          </p:cNvSpPr>
          <p:nvPr>
            <p:ph type="ftr" sz="quarter" idx="3"/>
          </p:nvPr>
        </p:nvSpPr>
        <p:spPr>
          <a:xfrm>
            <a:off x="175613" y="6434560"/>
            <a:ext cx="3428012" cy="365125"/>
          </a:xfrm>
          <a:prstGeom prst="rect">
            <a:avLst/>
          </a:prstGeom>
        </p:spPr>
        <p:txBody>
          <a:bodyPr vert="horz" lIns="91440" tIns="45720" rIns="91440" bIns="45720" rtlCol="0" anchor="ctr"/>
          <a:lstStyle>
            <a:lvl1pPr algn="l">
              <a:defRPr sz="1050" spc="50" baseline="0">
                <a:solidFill>
                  <a:schemeClr val="accent2"/>
                </a:solidFill>
                <a:latin typeface="+mn-lt"/>
              </a:defRPr>
            </a:lvl1pPr>
          </a:lstStyle>
          <a:p>
            <a:endParaRPr lang="en-US"/>
          </a:p>
        </p:txBody>
      </p:sp>
      <p:sp>
        <p:nvSpPr>
          <p:cNvPr id="2" name="Title Placeholder 1">
            <a:extLst>
              <a:ext uri="{FF2B5EF4-FFF2-40B4-BE49-F238E27FC236}">
                <a16:creationId xmlns:a16="http://schemas.microsoft.com/office/drawing/2014/main" xmlns=""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fld id="{32637B58-87C1-446D-BDA9-B06F4BCF7782}" type="datetimeFigureOut">
              <a:rPr lang="en-US" smtClean="0"/>
              <a:pPr/>
              <a:t>4/22/2022</a:t>
            </a:fld>
            <a:endParaRPr lang="en-US" dirty="0"/>
          </a:p>
        </p:txBody>
      </p:sp>
      <p:sp>
        <p:nvSpPr>
          <p:cNvPr id="6" name="Slide Number Placeholder 5">
            <a:extLst>
              <a:ext uri="{FF2B5EF4-FFF2-40B4-BE49-F238E27FC236}">
                <a16:creationId xmlns:a16="http://schemas.microsoft.com/office/drawing/2014/main" xmlns=""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a:t>
            </a:fld>
            <a:endParaRPr lang="en-US"/>
          </a:p>
        </p:txBody>
      </p:sp>
    </p:spTree>
    <p:extLst>
      <p:ext uri="{BB962C8B-B14F-4D97-AF65-F5344CB8AC3E}">
        <p14:creationId xmlns:p14="http://schemas.microsoft.com/office/powerpoint/2010/main" val="3377632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2736">
          <p15:clr>
            <a:srgbClr val="F26B43"/>
          </p15:clr>
        </p15:guide>
        <p15:guide id="4" orient="horz" pos="3312">
          <p15:clr>
            <a:srgbClr val="F26B43"/>
          </p15:clr>
        </p15:guide>
        <p15:guide id="5" orient="horz" pos="432">
          <p15:clr>
            <a:srgbClr val="F26B43"/>
          </p15:clr>
        </p15:guide>
        <p15:guide id="7" pos="4416">
          <p15:clr>
            <a:srgbClr val="F26B43"/>
          </p15:clr>
        </p15:guide>
        <p15:guide id="8" pos="5568">
          <p15:clr>
            <a:srgbClr val="F26B43"/>
          </p15:clr>
        </p15:guide>
        <p15:guide id="9" pos="7296">
          <p15:clr>
            <a:srgbClr val="F26B43"/>
          </p15:clr>
        </p15:guide>
        <p15:guide id="10" pos="2688">
          <p15:clr>
            <a:srgbClr val="F26B43"/>
          </p15:clr>
        </p15:guide>
        <p15:guide id="11" pos="1536">
          <p15:clr>
            <a:srgbClr val="F26B43"/>
          </p15:clr>
        </p15:guide>
        <p15:guide id="12" pos="384">
          <p15:clr>
            <a:srgbClr val="F26B43"/>
          </p15:clr>
        </p15:guide>
        <p15:guide id="13" pos="2112">
          <p15:clr>
            <a:srgbClr val="F26B43"/>
          </p15:clr>
        </p15:guide>
        <p15:guide id="14" pos="4992">
          <p15:clr>
            <a:srgbClr val="F26B43"/>
          </p15:clr>
        </p15:guide>
        <p15:guide id="15" pos="6720">
          <p15:clr>
            <a:srgbClr val="F26B43"/>
          </p15:clr>
        </p15:guide>
        <p15:guide id="16" pos="960">
          <p15:clr>
            <a:srgbClr val="F26B43"/>
          </p15:clr>
        </p15:guide>
        <p15:guide id="17" pos="3264">
          <p15:clr>
            <a:srgbClr val="F26B43"/>
          </p15:clr>
        </p15:guide>
        <p15:guide id="18" orient="horz" pos="1008">
          <p15:clr>
            <a:srgbClr val="F26B43"/>
          </p15:clr>
        </p15:guide>
        <p15:guide id="19" orient="horz" pos="3888">
          <p15:clr>
            <a:srgbClr val="F26B43"/>
          </p15:clr>
        </p15:guide>
        <p15:guide id="20" pos="6144">
          <p15:clr>
            <a:srgbClr val="F26B43"/>
          </p15:clr>
        </p15:guide>
        <p15:guide id="21" orient="horz" pos="1584">
          <p15:clr>
            <a:srgbClr val="F26B43"/>
          </p15:clr>
        </p15:guide>
        <p15:guide id="22" pos="576">
          <p15:clr>
            <a:srgbClr val="F26B43"/>
          </p15:clr>
        </p15:guide>
        <p15:guide id="23" pos="7104">
          <p15:clr>
            <a:srgbClr val="F26B43"/>
          </p15:clr>
        </p15:guide>
        <p15:guide id="24" pos="768">
          <p15:clr>
            <a:srgbClr val="F26B43"/>
          </p15:clr>
        </p15:guide>
        <p15:guide id="25" pos="691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F38F3B-6BF9-46E1-AB83-66B3B3A3F474}"/>
              </a:ext>
            </a:extLst>
          </p:cNvPr>
          <p:cNvSpPr>
            <a:spLocks noGrp="1"/>
          </p:cNvSpPr>
          <p:nvPr>
            <p:ph type="ctrTitle"/>
          </p:nvPr>
        </p:nvSpPr>
        <p:spPr/>
        <p:txBody>
          <a:bodyPr>
            <a:normAutofit/>
          </a:bodyPr>
          <a:lstStyle/>
          <a:p>
            <a:r>
              <a:rPr lang="en-US" sz="4000" dirty="0"/>
              <a:t>Project EAR Kick Off and Alignment Meeting</a:t>
            </a:r>
          </a:p>
        </p:txBody>
      </p:sp>
      <p:sp>
        <p:nvSpPr>
          <p:cNvPr id="3" name="Subtitle 2">
            <a:extLst>
              <a:ext uri="{FF2B5EF4-FFF2-40B4-BE49-F238E27FC236}">
                <a16:creationId xmlns:a16="http://schemas.microsoft.com/office/drawing/2014/main" xmlns="" id="{9F1E5EFC-039A-4A29-A10F-4D3D798764CA}"/>
              </a:ext>
            </a:extLst>
          </p:cNvPr>
          <p:cNvSpPr>
            <a:spLocks noGrp="1"/>
          </p:cNvSpPr>
          <p:nvPr>
            <p:ph type="subTitle" idx="1"/>
          </p:nvPr>
        </p:nvSpPr>
        <p:spPr/>
        <p:txBody>
          <a:bodyPr>
            <a:normAutofit/>
          </a:bodyPr>
          <a:lstStyle/>
          <a:p>
            <a:r>
              <a:rPr lang="en-US" sz="1400" dirty="0"/>
              <a:t>Working as a Tripartite (Genesee Fire, Genesee Foundation, Genesee Water) Team. </a:t>
            </a:r>
          </a:p>
        </p:txBody>
      </p:sp>
      <p:sp>
        <p:nvSpPr>
          <p:cNvPr id="5" name="TextBox 4">
            <a:extLst>
              <a:ext uri="{FF2B5EF4-FFF2-40B4-BE49-F238E27FC236}">
                <a16:creationId xmlns:a16="http://schemas.microsoft.com/office/drawing/2014/main" xmlns="" id="{5A45AF51-E4FF-44B8-AE93-92F33F3490F1}"/>
              </a:ext>
            </a:extLst>
          </p:cNvPr>
          <p:cNvSpPr txBox="1"/>
          <p:nvPr/>
        </p:nvSpPr>
        <p:spPr>
          <a:xfrm>
            <a:off x="4729457" y="6382327"/>
            <a:ext cx="1706878" cy="369332"/>
          </a:xfrm>
          <a:prstGeom prst="rect">
            <a:avLst/>
          </a:prstGeom>
          <a:noFill/>
        </p:spPr>
        <p:txBody>
          <a:bodyPr wrap="none" rtlCol="0">
            <a:spAutoFit/>
          </a:bodyPr>
          <a:lstStyle/>
          <a:p>
            <a:r>
              <a:rPr lang="en-US" dirty="0"/>
              <a:t>15 March 2022</a:t>
            </a:r>
          </a:p>
        </p:txBody>
      </p:sp>
      <p:sp>
        <p:nvSpPr>
          <p:cNvPr id="6" name="TextBox 5">
            <a:extLst>
              <a:ext uri="{FF2B5EF4-FFF2-40B4-BE49-F238E27FC236}">
                <a16:creationId xmlns:a16="http://schemas.microsoft.com/office/drawing/2014/main" xmlns="" id="{F14DDF46-9199-F05C-8F58-68F0C3B6AE34}"/>
              </a:ext>
            </a:extLst>
          </p:cNvPr>
          <p:cNvSpPr txBox="1"/>
          <p:nvPr/>
        </p:nvSpPr>
        <p:spPr>
          <a:xfrm>
            <a:off x="8765628" y="550384"/>
            <a:ext cx="2507517" cy="369332"/>
          </a:xfrm>
          <a:prstGeom prst="rect">
            <a:avLst/>
          </a:prstGeom>
          <a:noFill/>
        </p:spPr>
        <p:txBody>
          <a:bodyPr wrap="square" rtlCol="0">
            <a:spAutoFit/>
          </a:bodyPr>
          <a:lstStyle/>
          <a:p>
            <a:r>
              <a:rPr lang="en-US" dirty="0"/>
              <a:t>For Posting</a:t>
            </a:r>
          </a:p>
        </p:txBody>
      </p:sp>
    </p:spTree>
    <p:extLst>
      <p:ext uri="{BB962C8B-B14F-4D97-AF65-F5344CB8AC3E}">
        <p14:creationId xmlns:p14="http://schemas.microsoft.com/office/powerpoint/2010/main" val="2421440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CFF801-5602-4908-AB08-8D0940DC53E9}"/>
              </a:ext>
            </a:extLst>
          </p:cNvPr>
          <p:cNvSpPr>
            <a:spLocks noGrp="1"/>
          </p:cNvSpPr>
          <p:nvPr>
            <p:ph type="title"/>
          </p:nvPr>
        </p:nvSpPr>
        <p:spPr/>
        <p:txBody>
          <a:bodyPr>
            <a:normAutofit/>
          </a:bodyPr>
          <a:lstStyle/>
          <a:p>
            <a:r>
              <a:rPr lang="en-US" sz="3200" dirty="0"/>
              <a:t>Ways of Working</a:t>
            </a:r>
          </a:p>
        </p:txBody>
      </p:sp>
      <p:sp>
        <p:nvSpPr>
          <p:cNvPr id="3" name="Content Placeholder 2">
            <a:extLst>
              <a:ext uri="{FF2B5EF4-FFF2-40B4-BE49-F238E27FC236}">
                <a16:creationId xmlns:a16="http://schemas.microsoft.com/office/drawing/2014/main" xmlns="" id="{D5E94532-2AA2-4CBD-9297-0005712F9768}"/>
              </a:ext>
            </a:extLst>
          </p:cNvPr>
          <p:cNvSpPr>
            <a:spLocks noGrp="1"/>
          </p:cNvSpPr>
          <p:nvPr>
            <p:ph idx="1"/>
          </p:nvPr>
        </p:nvSpPr>
        <p:spPr/>
        <p:txBody>
          <a:bodyPr>
            <a:normAutofit/>
          </a:bodyPr>
          <a:lstStyle/>
          <a:p>
            <a:pPr>
              <a:buClrTx/>
            </a:pPr>
            <a:r>
              <a:rPr lang="en-US" sz="1800" dirty="0"/>
              <a:t>Agree as a team to follow a step-by-step formal project realization process</a:t>
            </a:r>
          </a:p>
          <a:p>
            <a:pPr>
              <a:buClrTx/>
            </a:pPr>
            <a:r>
              <a:rPr lang="en-US" sz="1800" dirty="0"/>
              <a:t>Focused, structured and formal email communications between entities from team lead to team lead; reduce generic “thinking aloud” emails</a:t>
            </a:r>
          </a:p>
          <a:p>
            <a:pPr>
              <a:buClrTx/>
            </a:pPr>
            <a:r>
              <a:rPr lang="en-US" sz="1800" dirty="0"/>
              <a:t>Stay on topic and focus on project</a:t>
            </a:r>
          </a:p>
          <a:p>
            <a:pPr>
              <a:buClrTx/>
            </a:pPr>
            <a:r>
              <a:rPr lang="en-US" sz="1800" dirty="0"/>
              <a:t>Remove subjectiveness and strive for objective fact-based discussion—no opinions please</a:t>
            </a:r>
          </a:p>
          <a:p>
            <a:pPr>
              <a:buClrTx/>
            </a:pPr>
            <a:r>
              <a:rPr lang="en-US" sz="1800" dirty="0"/>
              <a:t>Positive contributions only please</a:t>
            </a:r>
          </a:p>
          <a:p>
            <a:pPr>
              <a:buClrTx/>
            </a:pPr>
            <a:r>
              <a:rPr lang="en-US" sz="1800" dirty="0"/>
              <a:t>Treat each other with respect</a:t>
            </a:r>
          </a:p>
          <a:p>
            <a:pPr>
              <a:buClrTx/>
            </a:pPr>
            <a:r>
              <a:rPr lang="en-US" sz="1800" dirty="0"/>
              <a:t>Look forward not backward</a:t>
            </a:r>
          </a:p>
          <a:p>
            <a:pPr>
              <a:buClrTx/>
            </a:pPr>
            <a:endParaRPr lang="en-US" sz="1800" dirty="0"/>
          </a:p>
          <a:p>
            <a:pPr lvl="1">
              <a:buFont typeface="Wingdings" panose="05000000000000000000" pitchFamily="2" charset="2"/>
              <a:buChar char="Ø"/>
            </a:pPr>
            <a:endParaRPr lang="en-US" dirty="0"/>
          </a:p>
          <a:p>
            <a:pPr lvl="1">
              <a:buFont typeface="Wingdings" panose="05000000000000000000" pitchFamily="2" charset="2"/>
              <a:buChar char="Ø"/>
            </a:pPr>
            <a:endParaRPr lang="en-US" dirty="0"/>
          </a:p>
          <a:p>
            <a:pPr lvl="1"/>
            <a:endParaRPr lang="en-US" dirty="0"/>
          </a:p>
        </p:txBody>
      </p:sp>
    </p:spTree>
    <p:extLst>
      <p:ext uri="{BB962C8B-B14F-4D97-AF65-F5344CB8AC3E}">
        <p14:creationId xmlns:p14="http://schemas.microsoft.com/office/powerpoint/2010/main" val="1871422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CFF801-5602-4908-AB08-8D0940DC53E9}"/>
              </a:ext>
            </a:extLst>
          </p:cNvPr>
          <p:cNvSpPr>
            <a:spLocks noGrp="1"/>
          </p:cNvSpPr>
          <p:nvPr>
            <p:ph type="title"/>
          </p:nvPr>
        </p:nvSpPr>
        <p:spPr/>
        <p:txBody>
          <a:bodyPr>
            <a:normAutofit/>
          </a:bodyPr>
          <a:lstStyle/>
          <a:p>
            <a:r>
              <a:rPr lang="en-US" sz="3200" dirty="0"/>
              <a:t>Project Realization Process</a:t>
            </a:r>
          </a:p>
        </p:txBody>
      </p:sp>
      <p:sp>
        <p:nvSpPr>
          <p:cNvPr id="3" name="Content Placeholder 2">
            <a:extLst>
              <a:ext uri="{FF2B5EF4-FFF2-40B4-BE49-F238E27FC236}">
                <a16:creationId xmlns:a16="http://schemas.microsoft.com/office/drawing/2014/main" xmlns="" id="{D5E94532-2AA2-4CBD-9297-0005712F9768}"/>
              </a:ext>
            </a:extLst>
          </p:cNvPr>
          <p:cNvSpPr>
            <a:spLocks noGrp="1"/>
          </p:cNvSpPr>
          <p:nvPr>
            <p:ph idx="1"/>
          </p:nvPr>
        </p:nvSpPr>
        <p:spPr>
          <a:xfrm>
            <a:off x="904186" y="1688764"/>
            <a:ext cx="9914860" cy="4123318"/>
          </a:xfrm>
        </p:spPr>
        <p:txBody>
          <a:bodyPr>
            <a:normAutofit/>
          </a:bodyPr>
          <a:lstStyle/>
          <a:p>
            <a:pPr marL="0" indent="0">
              <a:buClrTx/>
              <a:buNone/>
            </a:pPr>
            <a:r>
              <a:rPr lang="en-US" sz="1800" dirty="0"/>
              <a:t>Overarching keys to success in project origination and development:</a:t>
            </a:r>
          </a:p>
          <a:p>
            <a:pPr lvl="1">
              <a:buClrTx/>
              <a:buFont typeface="Wingdings" panose="05000000000000000000" pitchFamily="2" charset="2"/>
              <a:buChar char="Ø"/>
            </a:pPr>
            <a:r>
              <a:rPr lang="en-US" dirty="0"/>
              <a:t>Building an aligned and shared vision</a:t>
            </a:r>
          </a:p>
          <a:p>
            <a:pPr lvl="1">
              <a:buClrTx/>
              <a:buFont typeface="Wingdings" panose="05000000000000000000" pitchFamily="2" charset="2"/>
              <a:buChar char="Ø"/>
            </a:pPr>
            <a:r>
              <a:rPr lang="en-US" dirty="0"/>
              <a:t>Working as a team in a collaborative and structured manner; meet mutually agreed timelines and deliverables</a:t>
            </a:r>
          </a:p>
          <a:p>
            <a:pPr lvl="1">
              <a:buClrTx/>
              <a:buFont typeface="Wingdings" panose="05000000000000000000" pitchFamily="2" charset="2"/>
              <a:buChar char="Ø"/>
            </a:pPr>
            <a:r>
              <a:rPr lang="en-US" dirty="0"/>
              <a:t>Structured communications</a:t>
            </a:r>
          </a:p>
          <a:p>
            <a:pPr lvl="1">
              <a:buClrTx/>
              <a:buFont typeface="Wingdings" panose="05000000000000000000" pitchFamily="2" charset="2"/>
              <a:buChar char="Ø"/>
            </a:pPr>
            <a:r>
              <a:rPr lang="en-US" dirty="0"/>
              <a:t>Accurate project files for corporate history, memory and future teams</a:t>
            </a:r>
          </a:p>
          <a:p>
            <a:pPr lvl="1">
              <a:buClrTx/>
              <a:buFont typeface="Wingdings" panose="05000000000000000000" pitchFamily="2" charset="2"/>
              <a:buChar char="Ø"/>
            </a:pPr>
            <a:r>
              <a:rPr lang="en-US" dirty="0"/>
              <a:t>Break project into tangible milestones with decision points</a:t>
            </a:r>
          </a:p>
          <a:p>
            <a:pPr marL="0" indent="0">
              <a:buClrTx/>
              <a:buNone/>
            </a:pPr>
            <a:r>
              <a:rPr lang="en-US" sz="1800" dirty="0"/>
              <a:t> </a:t>
            </a:r>
          </a:p>
          <a:p>
            <a:pPr lvl="1">
              <a:buFont typeface="Wingdings" panose="05000000000000000000" pitchFamily="2" charset="2"/>
              <a:buChar char="Ø"/>
            </a:pPr>
            <a:endParaRPr lang="en-US" dirty="0"/>
          </a:p>
          <a:p>
            <a:pPr lvl="1"/>
            <a:endParaRPr lang="en-US" dirty="0"/>
          </a:p>
        </p:txBody>
      </p:sp>
      <p:cxnSp>
        <p:nvCxnSpPr>
          <p:cNvPr id="6" name="Straight Connector 5">
            <a:extLst>
              <a:ext uri="{FF2B5EF4-FFF2-40B4-BE49-F238E27FC236}">
                <a16:creationId xmlns:a16="http://schemas.microsoft.com/office/drawing/2014/main" xmlns="" id="{4C9D4114-F796-44C7-9C6A-CBD6D84E617B}"/>
              </a:ext>
            </a:extLst>
          </p:cNvPr>
          <p:cNvCxnSpPr/>
          <p:nvPr/>
        </p:nvCxnSpPr>
        <p:spPr>
          <a:xfrm>
            <a:off x="867515" y="4414981"/>
            <a:ext cx="9914859"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xmlns="" id="{303AF6F0-60DC-4E74-9E25-F44A21F2D623}"/>
              </a:ext>
            </a:extLst>
          </p:cNvPr>
          <p:cNvGrpSpPr/>
          <p:nvPr/>
        </p:nvGrpSpPr>
        <p:grpSpPr>
          <a:xfrm>
            <a:off x="904185" y="4938329"/>
            <a:ext cx="10040905" cy="485775"/>
            <a:chOff x="904186" y="4938329"/>
            <a:chExt cx="4524384" cy="485775"/>
          </a:xfrm>
        </p:grpSpPr>
        <p:sp>
          <p:nvSpPr>
            <p:cNvPr id="7" name="Arrow: Pentagon 6">
              <a:extLst>
                <a:ext uri="{FF2B5EF4-FFF2-40B4-BE49-F238E27FC236}">
                  <a16:creationId xmlns:a16="http://schemas.microsoft.com/office/drawing/2014/main" xmlns="" id="{BCC62CE6-7391-4F8D-8FB1-CF80C90135DA}"/>
                </a:ext>
              </a:extLst>
            </p:cNvPr>
            <p:cNvSpPr/>
            <p:nvPr/>
          </p:nvSpPr>
          <p:spPr>
            <a:xfrm>
              <a:off x="904186" y="4939472"/>
              <a:ext cx="1195393" cy="484632"/>
            </a:xfrm>
            <a:prstGeom prst="homePlate">
              <a:avLst/>
            </a:prstGeom>
            <a:solidFill>
              <a:schemeClr val="tx2">
                <a:lumMod val="50000"/>
                <a:lumOff val="5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 Phases </a:t>
              </a:r>
            </a:p>
          </p:txBody>
        </p:sp>
        <p:sp>
          <p:nvSpPr>
            <p:cNvPr id="8" name="Arrow: Chevron 7">
              <a:extLst>
                <a:ext uri="{FF2B5EF4-FFF2-40B4-BE49-F238E27FC236}">
                  <a16:creationId xmlns:a16="http://schemas.microsoft.com/office/drawing/2014/main" xmlns="" id="{5B1F67B9-CDBC-4956-914E-C977A27DC3D1}"/>
                </a:ext>
              </a:extLst>
            </p:cNvPr>
            <p:cNvSpPr/>
            <p:nvPr/>
          </p:nvSpPr>
          <p:spPr>
            <a:xfrm>
              <a:off x="2009738" y="4939472"/>
              <a:ext cx="1195393" cy="484632"/>
            </a:xfrm>
            <a:prstGeom prst="chevron">
              <a:avLst/>
            </a:prstGeom>
            <a:gradFill>
              <a:gsLst>
                <a:gs pos="0">
                  <a:srgbClr val="00B0F0"/>
                </a:gs>
                <a:gs pos="77000">
                  <a:srgbClr val="00B050"/>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 </a:t>
              </a:r>
            </a:p>
          </p:txBody>
        </p:sp>
        <p:sp>
          <p:nvSpPr>
            <p:cNvPr id="9" name="Arrow: Chevron 8">
              <a:extLst>
                <a:ext uri="{FF2B5EF4-FFF2-40B4-BE49-F238E27FC236}">
                  <a16:creationId xmlns:a16="http://schemas.microsoft.com/office/drawing/2014/main" xmlns="" id="{3F0190CF-65AF-4067-9A73-CDC69D149E5C}"/>
                </a:ext>
              </a:extLst>
            </p:cNvPr>
            <p:cNvSpPr/>
            <p:nvPr/>
          </p:nvSpPr>
          <p:spPr>
            <a:xfrm>
              <a:off x="3121457" y="4938329"/>
              <a:ext cx="1195393" cy="484632"/>
            </a:xfrm>
            <a:prstGeom prst="chevr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 </a:t>
              </a:r>
            </a:p>
          </p:txBody>
        </p:sp>
        <p:sp>
          <p:nvSpPr>
            <p:cNvPr id="11" name="Arrow: Chevron 10">
              <a:extLst>
                <a:ext uri="{FF2B5EF4-FFF2-40B4-BE49-F238E27FC236}">
                  <a16:creationId xmlns:a16="http://schemas.microsoft.com/office/drawing/2014/main" xmlns="" id="{4EF1FE9F-B724-4487-880C-4F6840764AFD}"/>
                </a:ext>
              </a:extLst>
            </p:cNvPr>
            <p:cNvSpPr/>
            <p:nvPr/>
          </p:nvSpPr>
          <p:spPr>
            <a:xfrm>
              <a:off x="4233177" y="4938329"/>
              <a:ext cx="1195393" cy="484632"/>
            </a:xfrm>
            <a:prstGeom prst="chevron">
              <a:avLst/>
            </a:prstGeom>
            <a:gradFill>
              <a:gsLst>
                <a:gs pos="0">
                  <a:srgbClr val="00B050"/>
                </a:gs>
                <a:gs pos="77000">
                  <a:schemeClr val="accent4">
                    <a:lumMod val="60000"/>
                    <a:lumOff val="40000"/>
                  </a:schemeClr>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 </a:t>
              </a:r>
            </a:p>
          </p:txBody>
        </p:sp>
      </p:grpSp>
      <p:sp>
        <p:nvSpPr>
          <p:cNvPr id="16" name="Isosceles Triangle 15">
            <a:extLst>
              <a:ext uri="{FF2B5EF4-FFF2-40B4-BE49-F238E27FC236}">
                <a16:creationId xmlns:a16="http://schemas.microsoft.com/office/drawing/2014/main" xmlns="" id="{C318F4DA-8E11-4907-A48D-96C6E8AE01CD}"/>
              </a:ext>
            </a:extLst>
          </p:cNvPr>
          <p:cNvSpPr/>
          <p:nvPr/>
        </p:nvSpPr>
        <p:spPr>
          <a:xfrm>
            <a:off x="3231678" y="5422961"/>
            <a:ext cx="286328" cy="3048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xmlns="" id="{2B29F060-B885-4628-8433-18E52A6B8452}"/>
              </a:ext>
            </a:extLst>
          </p:cNvPr>
          <p:cNvSpPr/>
          <p:nvPr/>
        </p:nvSpPr>
        <p:spPr>
          <a:xfrm>
            <a:off x="10599105" y="5422961"/>
            <a:ext cx="286328" cy="3048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xmlns="" id="{CC5A243B-196A-4546-B63B-CC0FA52B4EEA}"/>
              </a:ext>
            </a:extLst>
          </p:cNvPr>
          <p:cNvSpPr/>
          <p:nvPr/>
        </p:nvSpPr>
        <p:spPr>
          <a:xfrm>
            <a:off x="8149003" y="5422961"/>
            <a:ext cx="286328" cy="3048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xmlns="" id="{DA4C7E32-8BB5-48F5-8B2C-51AC53854CFA}"/>
              </a:ext>
            </a:extLst>
          </p:cNvPr>
          <p:cNvSpPr/>
          <p:nvPr/>
        </p:nvSpPr>
        <p:spPr>
          <a:xfrm>
            <a:off x="5681780" y="5430511"/>
            <a:ext cx="286328" cy="3048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xmlns="" id="{877F65A6-2DDB-4C8C-B5CD-AC92664AF138}"/>
              </a:ext>
            </a:extLst>
          </p:cNvPr>
          <p:cNvSpPr txBox="1"/>
          <p:nvPr/>
        </p:nvSpPr>
        <p:spPr>
          <a:xfrm>
            <a:off x="2735921" y="5727761"/>
            <a:ext cx="1702902" cy="646331"/>
          </a:xfrm>
          <a:prstGeom prst="rect">
            <a:avLst/>
          </a:prstGeom>
          <a:noFill/>
        </p:spPr>
        <p:txBody>
          <a:bodyPr wrap="none" rtlCol="0">
            <a:spAutoFit/>
          </a:bodyPr>
          <a:lstStyle/>
          <a:p>
            <a:r>
              <a:rPr lang="en-US" dirty="0"/>
              <a:t>Milestones</a:t>
            </a:r>
          </a:p>
          <a:p>
            <a:r>
              <a:rPr lang="en-US" dirty="0"/>
              <a:t>Decision Points</a:t>
            </a:r>
          </a:p>
        </p:txBody>
      </p:sp>
    </p:spTree>
    <p:extLst>
      <p:ext uri="{BB962C8B-B14F-4D97-AF65-F5344CB8AC3E}">
        <p14:creationId xmlns:p14="http://schemas.microsoft.com/office/powerpoint/2010/main" val="1051608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CFF801-5602-4908-AB08-8D0940DC53E9}"/>
              </a:ext>
            </a:extLst>
          </p:cNvPr>
          <p:cNvSpPr>
            <a:spLocks noGrp="1"/>
          </p:cNvSpPr>
          <p:nvPr>
            <p:ph type="title"/>
          </p:nvPr>
        </p:nvSpPr>
        <p:spPr/>
        <p:txBody>
          <a:bodyPr>
            <a:normAutofit/>
          </a:bodyPr>
          <a:lstStyle/>
          <a:p>
            <a:r>
              <a:rPr lang="en-US" sz="3200" dirty="0"/>
              <a:t>Project EAR Kick-Off and Alignment Meeting</a:t>
            </a:r>
            <a:br>
              <a:rPr lang="en-US" sz="3200" dirty="0"/>
            </a:br>
            <a:r>
              <a:rPr lang="en-US" sz="2400" dirty="0"/>
              <a:t>15 March 2022 – Meeting Notes and Actions</a:t>
            </a:r>
            <a:endParaRPr lang="en-US" sz="3200" dirty="0"/>
          </a:p>
        </p:txBody>
      </p:sp>
      <p:sp>
        <p:nvSpPr>
          <p:cNvPr id="3" name="Content Placeholder 2">
            <a:extLst>
              <a:ext uri="{FF2B5EF4-FFF2-40B4-BE49-F238E27FC236}">
                <a16:creationId xmlns:a16="http://schemas.microsoft.com/office/drawing/2014/main" xmlns="" id="{D5E94532-2AA2-4CBD-9297-0005712F9768}"/>
              </a:ext>
            </a:extLst>
          </p:cNvPr>
          <p:cNvSpPr>
            <a:spLocks noGrp="1"/>
          </p:cNvSpPr>
          <p:nvPr>
            <p:ph idx="1"/>
          </p:nvPr>
        </p:nvSpPr>
        <p:spPr>
          <a:xfrm>
            <a:off x="674255" y="1690254"/>
            <a:ext cx="10612489" cy="4849091"/>
          </a:xfrm>
        </p:spPr>
        <p:txBody>
          <a:bodyPr>
            <a:noAutofit/>
          </a:bodyPr>
          <a:lstStyle/>
          <a:p>
            <a:pPr>
              <a:lnSpc>
                <a:spcPct val="100000"/>
              </a:lnSpc>
              <a:buClrTx/>
            </a:pPr>
            <a:r>
              <a:rPr lang="en-US" sz="1100" dirty="0"/>
              <a:t>GF opens with welcome and states we are all here because we agree an EAR is required for the community. We hope to work together collaboratively.</a:t>
            </a:r>
          </a:p>
          <a:p>
            <a:pPr>
              <a:lnSpc>
                <a:spcPct val="100000"/>
              </a:lnSpc>
              <a:buClrTx/>
            </a:pPr>
            <a:r>
              <a:rPr lang="en-US" sz="1100" dirty="0"/>
              <a:t>GF has taken the lead as the primary stakeholder for the community and this project.  All discussion will focus on the egress route crossing GW land.</a:t>
            </a:r>
          </a:p>
          <a:p>
            <a:pPr>
              <a:lnSpc>
                <a:spcPct val="100000"/>
              </a:lnSpc>
              <a:buClrTx/>
            </a:pPr>
            <a:r>
              <a:rPr lang="en-US" sz="1100" dirty="0"/>
              <a:t>GF seeks to work together on EAR and stated  route is not set or defined as yet and requires input from each entity (GW/Fire/GF) to ensure the EAR meets the tripartite objectives and criteria. We hope to progress eventually to an engineering study. Success requires collaboration and shared vision.</a:t>
            </a:r>
          </a:p>
          <a:p>
            <a:pPr>
              <a:lnSpc>
                <a:spcPct val="100000"/>
              </a:lnSpc>
              <a:buClrTx/>
            </a:pPr>
            <a:r>
              <a:rPr lang="en-US" sz="1100" b="1" dirty="0">
                <a:solidFill>
                  <a:srgbClr val="FF0000"/>
                </a:solidFill>
              </a:rPr>
              <a:t>Single project file agreed; communication protocol agreed between team leads; parties fully aligned on process</a:t>
            </a:r>
          </a:p>
          <a:p>
            <a:pPr>
              <a:lnSpc>
                <a:spcPct val="100000"/>
              </a:lnSpc>
              <a:buClrTx/>
            </a:pPr>
            <a:r>
              <a:rPr lang="en-US" sz="1100" dirty="0"/>
              <a:t>GF explained project development process; the need for tangible milestones  focused on the pre-RFP phase; discussion construction is very premature.</a:t>
            </a:r>
          </a:p>
          <a:p>
            <a:pPr>
              <a:lnSpc>
                <a:spcPct val="100000"/>
              </a:lnSpc>
              <a:buClrTx/>
            </a:pPr>
            <a:r>
              <a:rPr lang="en-US" sz="1100" dirty="0"/>
              <a:t>GF requested list of key parameters, technical issues from each  entity. Fire says we are interested in engineering view for a proposed route.  GF concurs we do not have a defined route. </a:t>
            </a:r>
          </a:p>
          <a:p>
            <a:pPr>
              <a:lnSpc>
                <a:spcPct val="100000"/>
              </a:lnSpc>
              <a:buClrTx/>
            </a:pPr>
            <a:r>
              <a:rPr lang="en-US" sz="1100" b="1" dirty="0">
                <a:solidFill>
                  <a:srgbClr val="FF0000"/>
                </a:solidFill>
              </a:rPr>
              <a:t>GW did ask Wheeler Engineers who built new dam to conduct a prelim view/opinion on possible dam road.  GW agrees to share report, but project has not been awarded yet. GW will share the report with Fire and GF when completed.  Revitalization of original dam (Reservoir 1) to be bid out in April with construction completion possibly by end of year. GW agrees to update all parties on Reservoir 1 revitalization work.</a:t>
            </a:r>
          </a:p>
          <a:p>
            <a:pPr>
              <a:lnSpc>
                <a:spcPct val="100000"/>
              </a:lnSpc>
              <a:buClrTx/>
            </a:pPr>
            <a:r>
              <a:rPr lang="en-US" sz="1100" b="1" dirty="0">
                <a:solidFill>
                  <a:srgbClr val="FF0000"/>
                </a:solidFill>
              </a:rPr>
              <a:t>GF, Fire, GW  agreed to deliver preliminary list of technical issues/parameters by April 1 to GF. Submittal agreed from each entity. GF to compile and send to all parties ahead of the April  7</a:t>
            </a:r>
            <a:r>
              <a:rPr lang="en-US" sz="1100" b="1" baseline="30000" dirty="0">
                <a:solidFill>
                  <a:srgbClr val="FF0000"/>
                </a:solidFill>
              </a:rPr>
              <a:t>th</a:t>
            </a:r>
            <a:r>
              <a:rPr lang="en-US" sz="1100" b="1" dirty="0">
                <a:solidFill>
                  <a:srgbClr val="FF0000"/>
                </a:solidFill>
              </a:rPr>
              <a:t> , 1pm; Water District office. Prior to April 5</a:t>
            </a:r>
            <a:r>
              <a:rPr lang="en-US" sz="1100" b="1" baseline="30000" dirty="0">
                <a:solidFill>
                  <a:srgbClr val="FF0000"/>
                </a:solidFill>
              </a:rPr>
              <a:t>th</a:t>
            </a:r>
            <a:r>
              <a:rPr lang="en-US" sz="1100" b="1" dirty="0">
                <a:solidFill>
                  <a:srgbClr val="FF0000"/>
                </a:solidFill>
              </a:rPr>
              <a:t> GF will distribute compilation. Compilation notes will be reviewed and consolidated at April 7</a:t>
            </a:r>
            <a:r>
              <a:rPr lang="en-US" sz="1100" b="1" baseline="30000" dirty="0">
                <a:solidFill>
                  <a:srgbClr val="FF0000"/>
                </a:solidFill>
              </a:rPr>
              <a:t>th</a:t>
            </a:r>
            <a:r>
              <a:rPr lang="en-US" sz="1100" b="1" dirty="0">
                <a:solidFill>
                  <a:srgbClr val="FF0000"/>
                </a:solidFill>
              </a:rPr>
              <a:t> meeting.</a:t>
            </a:r>
          </a:p>
          <a:p>
            <a:pPr>
              <a:lnSpc>
                <a:spcPct val="100000"/>
              </a:lnSpc>
              <a:buClrTx/>
            </a:pPr>
            <a:r>
              <a:rPr lang="en-US" sz="1100" b="1" dirty="0">
                <a:solidFill>
                  <a:srgbClr val="FF0000"/>
                </a:solidFill>
              </a:rPr>
              <a:t>Fire raises community information and input.  Information distribution, how to do this? GF suggests that criteria list could be first doc underpinning  community communications.</a:t>
            </a:r>
          </a:p>
          <a:p>
            <a:pPr>
              <a:lnSpc>
                <a:spcPct val="100000"/>
              </a:lnSpc>
              <a:buClrTx/>
            </a:pPr>
            <a:r>
              <a:rPr lang="en-US" sz="1100" b="1" dirty="0">
                <a:solidFill>
                  <a:srgbClr val="FF0000"/>
                </a:solidFill>
              </a:rPr>
              <a:t>Fire  asked should we have a tab for each entity on Project EAR. This was to be evaluated by each entity.</a:t>
            </a:r>
          </a:p>
          <a:p>
            <a:pPr>
              <a:lnSpc>
                <a:spcPct val="100000"/>
              </a:lnSpc>
              <a:buClrTx/>
            </a:pPr>
            <a:r>
              <a:rPr lang="en-US" sz="1100" b="1" dirty="0">
                <a:solidFill>
                  <a:srgbClr val="FF0000"/>
                </a:solidFill>
              </a:rPr>
              <a:t>Suggestions for a project name.  GF to solicit input. All entities to provide suggested names to GF for compilation.  Project name to be decided prior to 7 April meeting.</a:t>
            </a:r>
          </a:p>
          <a:p>
            <a:pPr>
              <a:lnSpc>
                <a:spcPct val="100000"/>
              </a:lnSpc>
              <a:buClrTx/>
            </a:pPr>
            <a:r>
              <a:rPr lang="en-US" sz="1100" b="1" dirty="0">
                <a:solidFill>
                  <a:srgbClr val="FF0000"/>
                </a:solidFill>
              </a:rPr>
              <a:t>Fire asked about file sharing and suggested Google docs.  Who to lead this effort Who set up files?  Undecided.</a:t>
            </a:r>
          </a:p>
          <a:p>
            <a:pPr>
              <a:lnSpc>
                <a:spcPct val="100000"/>
              </a:lnSpc>
              <a:buClrTx/>
            </a:pPr>
            <a:endParaRPr lang="en-US" sz="1100" dirty="0"/>
          </a:p>
          <a:p>
            <a:pPr>
              <a:lnSpc>
                <a:spcPct val="100000"/>
              </a:lnSpc>
              <a:buClrTx/>
            </a:pPr>
            <a:endParaRPr lang="en-US" sz="1100" dirty="0"/>
          </a:p>
          <a:p>
            <a:pPr>
              <a:lnSpc>
                <a:spcPct val="100000"/>
              </a:lnSpc>
              <a:buClrTx/>
            </a:pPr>
            <a:endParaRPr lang="en-US" sz="1100" dirty="0"/>
          </a:p>
          <a:p>
            <a:pPr>
              <a:lnSpc>
                <a:spcPct val="100000"/>
              </a:lnSpc>
              <a:buClrTx/>
            </a:pPr>
            <a:r>
              <a:rPr lang="en-US" sz="1100" dirty="0"/>
              <a:t>  </a:t>
            </a:r>
          </a:p>
          <a:p>
            <a:pPr marL="0" indent="0">
              <a:lnSpc>
                <a:spcPct val="100000"/>
              </a:lnSpc>
              <a:buClrTx/>
              <a:buNone/>
            </a:pPr>
            <a:r>
              <a:rPr lang="en-US" sz="1100" dirty="0"/>
              <a:t> </a:t>
            </a:r>
          </a:p>
          <a:p>
            <a:pPr lvl="1">
              <a:lnSpc>
                <a:spcPct val="100000"/>
              </a:lnSpc>
              <a:buFont typeface="Wingdings" panose="05000000000000000000" pitchFamily="2" charset="2"/>
              <a:buChar char="Ø"/>
            </a:pPr>
            <a:endParaRPr lang="en-US" sz="1100" dirty="0"/>
          </a:p>
          <a:p>
            <a:pPr lvl="1">
              <a:lnSpc>
                <a:spcPct val="100000"/>
              </a:lnSpc>
            </a:pPr>
            <a:endParaRPr lang="en-US" sz="1100" dirty="0"/>
          </a:p>
        </p:txBody>
      </p:sp>
    </p:spTree>
    <p:extLst>
      <p:ext uri="{BB962C8B-B14F-4D97-AF65-F5344CB8AC3E}">
        <p14:creationId xmlns:p14="http://schemas.microsoft.com/office/powerpoint/2010/main" val="4005681289"/>
      </p:ext>
    </p:extLst>
  </p:cSld>
  <p:clrMapOvr>
    <a:masterClrMapping/>
  </p:clrMapOvr>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docProps/app.xml><?xml version="1.0" encoding="utf-8"?>
<Properties xmlns="http://schemas.openxmlformats.org/officeDocument/2006/extended-properties" xmlns:vt="http://schemas.openxmlformats.org/officeDocument/2006/docPropsVTypes">
  <Template>Mod overlay</Template>
  <TotalTime>20905</TotalTime>
  <Words>608</Words>
  <Application>Microsoft Office PowerPoint</Application>
  <PresentationFormat>Widescreen</PresentationFormat>
  <Paragraphs>46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Nova Light</vt:lpstr>
      <vt:lpstr>Elephant</vt:lpstr>
      <vt:lpstr>Wingdings</vt:lpstr>
      <vt:lpstr>ModOverlayVTI</vt:lpstr>
      <vt:lpstr>Project EAR Kick Off and Alignment Meeting</vt:lpstr>
      <vt:lpstr>Ways of Working</vt:lpstr>
      <vt:lpstr>Project Realization Process</vt:lpstr>
      <vt:lpstr>Project EAR Kick-Off and Alignment Meeting 15 March 2022 – Meeting Notes and Actions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the ARC to get your projects approved</dc:title>
  <dc:creator>Wayne Ackerman</dc:creator>
  <cp:lastModifiedBy>Guy and Trish Coberly</cp:lastModifiedBy>
  <cp:revision>25</cp:revision>
  <dcterms:created xsi:type="dcterms:W3CDTF">2022-01-13T23:43:08Z</dcterms:created>
  <dcterms:modified xsi:type="dcterms:W3CDTF">2022-04-22T16:39:33Z</dcterms:modified>
</cp:coreProperties>
</file>